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5" r:id="rId2"/>
    <p:sldId id="256" r:id="rId3"/>
    <p:sldId id="340" r:id="rId4"/>
    <p:sldId id="385" r:id="rId5"/>
    <p:sldId id="341" r:id="rId6"/>
    <p:sldId id="386" r:id="rId7"/>
    <p:sldId id="338" r:id="rId8"/>
    <p:sldId id="259" r:id="rId9"/>
    <p:sldId id="268" r:id="rId10"/>
    <p:sldId id="269" r:id="rId11"/>
  </p:sldIdLst>
  <p:sldSz cx="9144000" cy="6858000" type="screen4x3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Ugrina" initials="AU" lastIdx="11" clrIdx="0">
    <p:extLst>
      <p:ext uri="{19B8F6BF-5375-455C-9EA6-DF929625EA0E}">
        <p15:presenceInfo xmlns:p15="http://schemas.microsoft.com/office/powerpoint/2012/main" userId="S-1-5-21-1936105894-1765170997-2341359640-16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CBE"/>
    <a:srgbClr val="5C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83" autoAdjust="0"/>
  </p:normalViewPr>
  <p:slideViewPr>
    <p:cSldViewPr>
      <p:cViewPr varScale="1">
        <p:scale>
          <a:sx n="111" d="100"/>
          <a:sy n="111" d="100"/>
        </p:scale>
        <p:origin x="8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9916B-022D-4361-95C7-4EF6C35FBB1C}" type="datetimeFigureOut">
              <a:rPr lang="hr-HR" smtClean="0"/>
              <a:t>25.03.2024.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AC8CA-83D0-409C-B46D-52EDECFDF7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810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E9CF9-6BFF-4424-9D7F-EFB66B32B3B6}" type="datetimeFigureOut">
              <a:rPr lang="hr-HR" smtClean="0"/>
              <a:t>25.03.2024.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E1D3F-7205-4B12-B8AA-32DECB2BC1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77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3233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53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488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648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8339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805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4877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940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7014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98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3AD6-3EBB-4214-9458-C6A43DCCEFF1}" type="datetime1">
              <a:rPr lang="hr-HR" smtClean="0"/>
              <a:t>25.03.2024.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05DB-B228-45CC-A281-846B6C4EBB5F}" type="datetime1">
              <a:rPr lang="hr-HR" smtClean="0"/>
              <a:t>25.03.2024.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252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F4F-4EAA-4D20-982C-AA9CAD1F43F8}" type="datetime1">
              <a:rPr lang="hr-HR" smtClean="0"/>
              <a:t>25.03.2024.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15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azni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2648445" y="349812"/>
            <a:ext cx="5296887" cy="10916138"/>
            <a:chOff x="-3531260" y="349812"/>
            <a:chExt cx="7062516" cy="10916138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511538" y="349812"/>
              <a:ext cx="6858000" cy="6858000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43125">
              <a:off x="-3531260" y="4203434"/>
              <a:ext cx="7062516" cy="70625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7326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7BD3-22E0-42B3-B2DD-21E2A5C617DC}" type="datetime1">
              <a:rPr lang="hr-HR" smtClean="0"/>
              <a:t>25.03.2024.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6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5639-B55D-4033-A2B1-3041EBBB2C4E}" type="datetime1">
              <a:rPr lang="hr-HR" smtClean="0"/>
              <a:t>25.03.2024.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01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329C-43EC-48DC-B195-73C1D2292817}" type="datetime1">
              <a:rPr lang="hr-HR" smtClean="0"/>
              <a:t>25.03.2024.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746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A67A-C82C-4421-AF83-B91227BB3CDE}" type="datetime1">
              <a:rPr lang="hr-HR" smtClean="0"/>
              <a:t>25.03.2024.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48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93-D380-4F6D-911F-3C98EBB577CC}" type="datetime1">
              <a:rPr lang="hr-HR" smtClean="0"/>
              <a:t>25.03.2024.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35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7156-2AE8-426A-808D-BE0789CE55DB}" type="datetime1">
              <a:rPr lang="hr-HR" smtClean="0"/>
              <a:t>25.03.2024.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51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404E-6BD4-44BC-B403-0E2E72CDA7FC}" type="datetime1">
              <a:rPr lang="hr-HR" smtClean="0"/>
              <a:t>25.03.2024.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67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4EC-5F53-4C00-8CEE-1FE991C3923A}" type="datetime1">
              <a:rPr lang="hr-HR" smtClean="0"/>
              <a:t>25.03.2024.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59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D48C-6295-427C-A8D3-6295E71A6176}" type="datetime1">
              <a:rPr lang="hr-HR" smtClean="0"/>
              <a:t>25.03.2024.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9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financiranje@udruge.vlada.h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952327"/>
          </a:xfrm>
        </p:spPr>
        <p:txBody>
          <a:bodyPr>
            <a:normAutofit/>
          </a:bodyPr>
          <a:lstStyle/>
          <a:p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Ured za udruge </a:t>
            </a:r>
            <a:b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Vlade Republike Hrvatske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>________________________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520280"/>
          </a:xfrm>
        </p:spPr>
        <p:txBody>
          <a:bodyPr>
            <a:normAutofit fontScale="92500" lnSpcReduction="20000"/>
          </a:bodyPr>
          <a:lstStyle/>
          <a:p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Info dani o natječajima za dodjelu financijskih sredstava projektima i programima organizacija civilnoga društva iz javnih izvora u 2024. godini</a:t>
            </a:r>
          </a:p>
          <a:p>
            <a:endParaRPr lang="hr-HR" altLang="sr-Latn-RS" dirty="0" smtClean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r>
              <a:rPr lang="hr-HR" altLang="sr-Latn-RS" sz="28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Zagreb, 26. ožujka 2024.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932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73415"/>
            <a:ext cx="8229600" cy="53527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7170" name="2547619d-8deb-4dbe-9459-54627fdca43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09" y="-104624"/>
            <a:ext cx="9478963" cy="710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2905779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sym typeface="Wingdings 2" pitchFamily="18" charset="2"/>
              </a:rPr>
              <a:t></a:t>
            </a:r>
            <a:r>
              <a:rPr lang="hr-HR" altLang="sr-Latn-RS" sz="4400" dirty="0" smtClean="0">
                <a:solidFill>
                  <a:schemeClr val="bg1"/>
                </a:solidFill>
                <a:sym typeface="Wingdings" pitchFamily="2" charset="2"/>
              </a:rPr>
              <a:t></a:t>
            </a:r>
          </a:p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latin typeface="Calibri" pitchFamily="34" charset="0"/>
              </a:rPr>
              <a:t>  Komentari</a:t>
            </a:r>
            <a:r>
              <a:rPr lang="hr-HR" altLang="sr-Latn-RS" sz="4400" dirty="0">
                <a:solidFill>
                  <a:schemeClr val="bg1"/>
                </a:solidFill>
                <a:latin typeface="Calibri" pitchFamily="34" charset="0"/>
              </a:rPr>
              <a:t>, pitanja, prijedlozi?!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89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4896" cy="4896545"/>
          </a:xfrm>
        </p:spPr>
        <p:txBody>
          <a:bodyPr>
            <a:normAutofit/>
          </a:bodyPr>
          <a:lstStyle/>
          <a:p>
            <a:r>
              <a:rPr lang="en-US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NACRT </a:t>
            </a:r>
            <a:r>
              <a:rPr lang="hr-HR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PRAVILA </a:t>
            </a:r>
            <a:r>
              <a:rPr lang="hr-HR" altLang="sr-Latn-RS" sz="4000" b="1" dirty="0">
                <a:solidFill>
                  <a:schemeClr val="bg1"/>
                </a:solidFill>
                <a:latin typeface="Calibri" pitchFamily="34" charset="0"/>
              </a:rPr>
              <a:t>ZA SUFINANCIRANJE</a:t>
            </a:r>
            <a:r>
              <a:rPr lang="hr-HR" altLang="sr-Latn-RS" sz="40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0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000" b="1" dirty="0">
                <a:solidFill>
                  <a:schemeClr val="bg1"/>
                </a:solidFill>
                <a:latin typeface="Calibri" pitchFamily="34" charset="0"/>
              </a:rPr>
              <a:t>projekata organizacija civilnoga društva </a:t>
            </a:r>
            <a:r>
              <a:rPr lang="hr-HR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ugovorenih </a:t>
            </a:r>
            <a:r>
              <a:rPr lang="hr-HR" altLang="sr-Latn-RS" sz="4000" b="1" dirty="0">
                <a:solidFill>
                  <a:schemeClr val="bg1"/>
                </a:solidFill>
                <a:latin typeface="Calibri" pitchFamily="34" charset="0"/>
              </a:rPr>
              <a:t>u okviru programa EU </a:t>
            </a:r>
            <a:r>
              <a:rPr lang="en-US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i </a:t>
            </a:r>
            <a:r>
              <a:rPr lang="en-US" altLang="sr-Latn-RS" sz="4000" b="1" dirty="0" err="1" smtClean="0">
                <a:solidFill>
                  <a:schemeClr val="bg1"/>
                </a:solidFill>
                <a:latin typeface="Calibri" pitchFamily="34" charset="0"/>
              </a:rPr>
              <a:t>inozemnih</a:t>
            </a:r>
            <a:r>
              <a:rPr lang="en-US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sz="4000" b="1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hr-HR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za 2024. </a:t>
            </a:r>
            <a:r>
              <a:rPr lang="hr-HR" altLang="sr-Latn-RS" sz="4000" b="1" dirty="0" err="1" smtClean="0">
                <a:solidFill>
                  <a:schemeClr val="bg1"/>
                </a:solidFill>
                <a:latin typeface="Calibri" pitchFamily="34" charset="0"/>
              </a:rPr>
              <a:t>godin</a:t>
            </a:r>
            <a:r>
              <a:rPr lang="en-US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u</a:t>
            </a:r>
            <a:endParaRPr lang="hr-H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373616" cy="557748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Svrha: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Predstaviti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kriterije i postupak sufinanciranja projekata ugovorenih u okviru programa Europske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unije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i </a:t>
            </a:r>
            <a:r>
              <a:rPr lang="en-US" altLang="sr-Latn-RS" sz="28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inozemnih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sr-Latn-RS" sz="28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fondova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raspoloživih organizacijama civilnoga društva u Republici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Hrvatskoj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Temelj: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Članak 3. točka 8. Uredbe o kriterijima za utvrđivanje korisnika i načinu raspodjele dijela prihoda od igara na sreću za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2024.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godinu (NN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32/24)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Ukupna planirana vrijednost Javnog poziva u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2024.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godini iznosi  </a:t>
            </a:r>
            <a:r>
              <a:rPr lang="hr-HR" altLang="sr-Latn-RS" sz="2800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1.352.519,00 EUR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– iznos </a:t>
            </a:r>
            <a:r>
              <a:rPr lang="hr-HR" altLang="sr-Latn-RS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može biti i manji ili veći, ovisno o priljevu sredstava za ovu namjenu u Državni proračun, sukladno </a:t>
            </a:r>
            <a:r>
              <a:rPr lang="hr-HR" altLang="sr-Latn-RS" sz="2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Zakonu </a:t>
            </a:r>
            <a:r>
              <a:rPr lang="hr-HR" altLang="sr-Latn-RS" sz="2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 izvršavanju Državnog proračuna Republike Hrvatske za 2024. </a:t>
            </a:r>
            <a:r>
              <a:rPr lang="hr-HR" altLang="sr-Latn-RS" sz="2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godinu (NN 149/23)</a:t>
            </a:r>
            <a:endParaRPr lang="hr-HR" altLang="sr-Latn-RS" sz="26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16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7"/>
            <a:ext cx="8373616" cy="5688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 za udruge sufinancira </a:t>
            </a:r>
            <a:r>
              <a:rPr lang="hr-HR" altLang="sr-Latn-RS" sz="28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obavezni udio korisnika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projektu.</a:t>
            </a:r>
          </a:p>
          <a:p>
            <a:pPr algn="just">
              <a:buNone/>
            </a:pPr>
            <a:endParaRPr lang="hr-HR" altLang="sr-Latn-RS" sz="15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Primjer:</a:t>
            </a:r>
            <a:endParaRPr lang="hr-HR" altLang="sr-Latn-RS" sz="25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ukupan proračun projekta je </a:t>
            </a:r>
            <a:r>
              <a:rPr lang="hr-HR" altLang="sr-Latn-RS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100 </a:t>
            </a:r>
            <a:r>
              <a:rPr lang="hr-HR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tisuća eura, </a:t>
            </a:r>
            <a:r>
              <a:rPr lang="hr-HR" altLang="sr-Latn-RS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Ugovorno </a:t>
            </a:r>
            <a:r>
              <a:rPr lang="hr-HR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tijelo financira projekt sa </a:t>
            </a:r>
            <a:r>
              <a:rPr lang="hr-HR" altLang="sr-Latn-RS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80 </a:t>
            </a:r>
            <a:r>
              <a:rPr lang="hr-HR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tisuća eura, a obavezni udio korisnika </a:t>
            </a:r>
            <a:r>
              <a:rPr lang="hr-HR" altLang="sr-Latn-RS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(prijavitelja) </a:t>
            </a:r>
            <a:r>
              <a:rPr lang="hr-HR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je </a:t>
            </a:r>
            <a:r>
              <a:rPr lang="hr-HR" altLang="sr-Latn-RS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 tisuća eura. </a:t>
            </a:r>
            <a:r>
              <a:rPr lang="hr-HR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 za udruge sufinancira obvezni udio korisnika u određenom postotku, ovisno o programu/natječaju u sklopu kojeg je projekt ugovoren (tablica postotaka objavljuje se u sklopu </a:t>
            </a:r>
            <a:r>
              <a:rPr lang="hr-HR" altLang="sr-Latn-RS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natječaja) – ovdje je primjer </a:t>
            </a:r>
            <a:r>
              <a:rPr lang="hr-HR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program </a:t>
            </a:r>
            <a:r>
              <a:rPr lang="pl-PL" altLang="sr-Latn-RS" sz="15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Građani</a:t>
            </a:r>
            <a:r>
              <a:rPr lang="pl-PL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pl-PL" altLang="sr-Latn-RS" sz="15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jednakost</a:t>
            </a:r>
            <a:r>
              <a:rPr lang="pl-PL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pl-PL" altLang="sr-Latn-RS" sz="15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prava</a:t>
            </a:r>
            <a:r>
              <a:rPr lang="pl-PL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i </a:t>
            </a:r>
            <a:r>
              <a:rPr lang="pl-PL" altLang="sr-Latn-RS" sz="15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vrijednosti</a:t>
            </a:r>
            <a:r>
              <a:rPr lang="pl-PL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(CERV</a:t>
            </a:r>
            <a:r>
              <a:rPr lang="pl-PL" altLang="sr-Latn-RS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hr-HR" altLang="sr-Latn-RS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koji Ured za udruge sufinancira do </a:t>
            </a:r>
            <a:r>
              <a:rPr lang="hr-HR" altLang="sr-Latn-RS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80</a:t>
            </a:r>
            <a:r>
              <a:rPr lang="hr-HR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%.</a:t>
            </a:r>
          </a:p>
          <a:p>
            <a:pPr algn="just">
              <a:buNone/>
            </a:pPr>
            <a:endParaRPr lang="hr-HR" altLang="sr-Latn-RS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endParaRPr lang="hr-HR" altLang="sr-Latn-RS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altLang="sr-Latn-RS" sz="1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8</a:t>
            </a:r>
            <a:r>
              <a:rPr lang="hr-HR" altLang="sr-Latn-RS" sz="1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0% od 20.000,00 EUR = 16.000,00 EUR Ured za udruge može sufinancirati projekt u maksimalnom iznosu od 16 tisuća eura.</a:t>
            </a:r>
            <a:endParaRPr lang="hr-HR" altLang="sr-Latn-RS" sz="15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endParaRPr lang="hr-HR" altLang="sr-Latn-RS" sz="15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4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102044"/>
              </p:ext>
            </p:extLst>
          </p:nvPr>
        </p:nvGraphicFramePr>
        <p:xfrm>
          <a:off x="899592" y="3501008"/>
          <a:ext cx="712879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IZNOS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UDIO EU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700" dirty="0" smtClean="0"/>
                        <a:t>80.000,00 EUR</a:t>
                      </a:r>
                      <a:endParaRPr lang="hr-HR" sz="17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80%</a:t>
                      </a:r>
                      <a:endParaRPr lang="hr-H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OBVEZNI</a:t>
                      </a:r>
                      <a:r>
                        <a:rPr lang="hr-HR" sz="1700" baseline="0" dirty="0" smtClean="0"/>
                        <a:t> UDIO PRIJAVITELJA</a:t>
                      </a:r>
                      <a:endParaRPr lang="hr-HR" sz="17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700" dirty="0" smtClean="0"/>
                        <a:t>20.000,00 EUR</a:t>
                      </a:r>
                      <a:endParaRPr lang="hr-HR" sz="17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20%</a:t>
                      </a:r>
                      <a:endParaRPr lang="hr-H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UKUPAN PRORAČUN PROJEKTA</a:t>
                      </a:r>
                      <a:endParaRPr lang="hr-HR" sz="17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700" dirty="0" smtClean="0"/>
                        <a:t>100.000,00</a:t>
                      </a:r>
                      <a:r>
                        <a:rPr lang="hr-HR" sz="1700" baseline="0" dirty="0" smtClean="0"/>
                        <a:t> EUR</a:t>
                      </a:r>
                      <a:endParaRPr lang="hr-HR" sz="17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100%</a:t>
                      </a:r>
                      <a:endParaRPr lang="hr-H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5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5768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714008"/>
              </p:ext>
            </p:extLst>
          </p:nvPr>
        </p:nvGraphicFramePr>
        <p:xfrm>
          <a:off x="0" y="0"/>
          <a:ext cx="9144000" cy="622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3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8096">
                <a:tc>
                  <a:txBody>
                    <a:bodyPr/>
                    <a:lstStyle/>
                    <a:p>
                      <a:pPr algn="l"/>
                      <a:r>
                        <a:rPr lang="hr-HR" sz="2100" dirty="0" smtClean="0"/>
                        <a:t>Naziv programa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100" dirty="0" smtClean="0"/>
                        <a:t>Postotak obveznog sufinanciranja korisnika koji se može odobriti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42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Europski socijalni fond + (ESF+)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80%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478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Građani, jednakost, prava i vrijednosti (CERV)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80%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30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natječaj raspisan od  strane Veleposlanstva Republike Francuske u RH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75%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68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Europska teritorijalna suradnja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70%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288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Program LIFE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60%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006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Kreativna Europa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50%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006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Program „EU za zdravlje“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50%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1579564"/>
                  </a:ext>
                </a:extLst>
              </a:tr>
              <a:tr h="71006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977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5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6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5768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776609"/>
              </p:ext>
            </p:extLst>
          </p:nvPr>
        </p:nvGraphicFramePr>
        <p:xfrm>
          <a:off x="0" y="1"/>
          <a:ext cx="9144000" cy="6177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3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5685">
                <a:tc>
                  <a:txBody>
                    <a:bodyPr/>
                    <a:lstStyle/>
                    <a:p>
                      <a:pPr algn="l"/>
                      <a:r>
                        <a:rPr lang="hr-HR" sz="2100" dirty="0" smtClean="0"/>
                        <a:t>Naziv programa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100" dirty="0" smtClean="0"/>
                        <a:t>Postotak obveznog sufinanciranja korisnika koji se može odobriti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71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Erasmus</a:t>
                      </a: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+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50%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13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Višekorisnička IPA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50%</a:t>
                      </a:r>
                      <a:endParaRPr lang="en-US" sz="18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19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Financijski mehanizam EGP i Kraljevine Norveške 2014.-2021.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50%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143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natječaji koje raspisuju pojedine Opće uprave i Službe Europske komisije, odnosno njihove agencije, a koji nisu prethodno specificirani u ovoj tablici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50%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15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natječaji koje raspisuju pojedine Opće uprave Europskog parlamenta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50%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809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Obzor Europa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40%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809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natječaji raspisani od strane Ureda visokog povjerenika UN-a za ljudska prava OHCHR</a:t>
                      </a:r>
                      <a:endParaRPr lang="en-US" sz="180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 40%</a:t>
                      </a:r>
                      <a:endParaRPr lang="en-U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1579564"/>
                  </a:ext>
                </a:extLst>
              </a:tr>
              <a:tr h="35839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977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5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166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altLang="sr-Latn-RS" sz="35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</a:t>
            </a:r>
            <a:r>
              <a:rPr lang="hr-HR" altLang="sr-Latn-RS" sz="35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prijavitelji:</a:t>
            </a:r>
            <a:endParaRPr lang="hr-HR" altLang="sr-Latn-RS" sz="35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hr-HR" sz="24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udruge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koje su registrirane i djeluju u RH, a imaju ulogu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nositelja ili partnera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projektu koji se u cijelosti ili djelomično provodi u RH;</a:t>
            </a:r>
          </a:p>
          <a:p>
            <a:pPr marL="0" indent="0" algn="just">
              <a:buNone/>
            </a:pPr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</a:t>
            </a:r>
            <a:r>
              <a:rPr lang="hr-HR" sz="24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zaklade</a:t>
            </a: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umjetničke </a:t>
            </a:r>
            <a:r>
              <a:rPr lang="hr-HR" sz="24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organizacije, privatne </a:t>
            </a: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neprofitne </a:t>
            </a:r>
            <a:r>
              <a:rPr lang="hr-HR" sz="24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ustanove i zadruge upisane u Registar neprofitnih </a:t>
            </a:r>
            <a:r>
              <a:rPr lang="hr-HR" sz="24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organizacija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koje su registrirane i djeluju 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imaju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ulogu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nositelja ili partnera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projektu koji se u cijelosti ili djelomično provodi u RH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ali prijave za sufinanciranje tih projekata </a:t>
            </a:r>
            <a:r>
              <a:rPr lang="hr-HR" sz="24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razmatraju se u zadnjem krugu pregleda prijava i njihovo sufinanciranje ovisi o raspoloživosti </a:t>
            </a:r>
            <a:r>
              <a:rPr lang="hr-HR" sz="2400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sredstava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39552" y="18864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hr-HR" sz="32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8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416224" y="620688"/>
            <a:ext cx="835292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projekti: </a:t>
            </a:r>
          </a:p>
          <a:p>
            <a:pPr algn="ctr">
              <a:defRPr/>
            </a:pPr>
            <a:endParaRPr lang="hr-H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38175" indent="-457200" algn="just">
              <a:buFontTx/>
              <a:buChar char="-"/>
              <a:defRPr/>
            </a:pPr>
            <a:r>
              <a:rPr lang="hr-HR" sz="2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projekti za koje je </a:t>
            </a:r>
            <a:r>
              <a:rPr lang="hr-HR" sz="25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potpisivanje ugovora </a:t>
            </a:r>
            <a:r>
              <a:rPr lang="hr-HR" sz="2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 Ugovornim tijelom preduvjet početka provedbe projektnih aktivnosti;</a:t>
            </a:r>
          </a:p>
          <a:p>
            <a:pPr marL="638175" indent="-457200" algn="just">
              <a:buFontTx/>
              <a:buChar char="-"/>
              <a:defRPr/>
            </a:pPr>
            <a:r>
              <a:rPr lang="hr-HR" sz="2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projekti za koje je </a:t>
            </a:r>
            <a:r>
              <a:rPr lang="hr-HR" sz="25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službena objava rezultata natječaja </a:t>
            </a:r>
            <a:r>
              <a:rPr lang="hr-HR" sz="25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(a ne potpisivanje ugovora) od strane Ugovornog tijela preduvjet početka provedbe </a:t>
            </a:r>
            <a:r>
              <a:rPr lang="hr-HR" sz="25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aktivnosti</a:t>
            </a:r>
          </a:p>
          <a:p>
            <a:pPr marL="180975" algn="just">
              <a:defRPr/>
            </a:pPr>
            <a:endParaRPr lang="hr-HR" sz="25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38175" indent="-457200" algn="just">
              <a:buFontTx/>
              <a:buChar char="-"/>
              <a:defRPr/>
            </a:pPr>
            <a:endParaRPr lang="hr-HR" sz="25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endParaRPr lang="hr-HR" sz="25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ctr">
              <a:defRPr/>
            </a:pPr>
            <a:r>
              <a:rPr lang="hr-HR" sz="2500" dirty="0">
                <a:solidFill>
                  <a:schemeClr val="accent1">
                    <a:lumMod val="75000"/>
                  </a:schemeClr>
                </a:solidFill>
              </a:rPr>
              <a:t>Prihvatljivi za sufinanciranje su projekti čije se ugovorene </a:t>
            </a:r>
            <a:r>
              <a:rPr lang="hr-HR" sz="2500" b="1" dirty="0">
                <a:solidFill>
                  <a:schemeClr val="accent1">
                    <a:lumMod val="75000"/>
                  </a:schemeClr>
                </a:solidFill>
              </a:rPr>
              <a:t>aktivnosti provode najmanje šest mjeseci u </a:t>
            </a:r>
            <a:r>
              <a:rPr lang="hr-HR" sz="2500" b="1" dirty="0" smtClean="0">
                <a:solidFill>
                  <a:schemeClr val="accent1">
                    <a:lumMod val="75000"/>
                  </a:schemeClr>
                </a:solidFill>
              </a:rPr>
              <a:t>2024. </a:t>
            </a:r>
            <a:r>
              <a:rPr lang="hr-HR" sz="2500" b="1" dirty="0">
                <a:solidFill>
                  <a:schemeClr val="accent1">
                    <a:lumMod val="75000"/>
                  </a:schemeClr>
                </a:solidFill>
              </a:rPr>
              <a:t>godini</a:t>
            </a:r>
            <a:r>
              <a:rPr lang="hr-HR" sz="25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8</a:t>
            </a:fld>
            <a:endParaRPr lang="hr-HR"/>
          </a:p>
        </p:txBody>
      </p:sp>
      <p:sp>
        <p:nvSpPr>
          <p:cNvPr id="5" name="Down Arrow 4"/>
          <p:cNvSpPr/>
          <p:nvPr/>
        </p:nvSpPr>
        <p:spPr>
          <a:xfrm>
            <a:off x="4330316" y="3861048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49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520730"/>
            <a:ext cx="8229600" cy="5500559"/>
          </a:xfrm>
        </p:spPr>
        <p:txBody>
          <a:bodyPr>
            <a:noAutofit/>
          </a:bodyPr>
          <a:lstStyle/>
          <a:p>
            <a:pPr algn="just"/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Prijavu sa svim prilozima potrebno je poslati </a:t>
            </a:r>
            <a:r>
              <a:rPr lang="hr-HR" altLang="sr-Latn-RS" sz="185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elektroničkim putem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na e-mail adresu: </a:t>
            </a:r>
            <a:r>
              <a:rPr lang="hr-HR" altLang="sr-Latn-RS" sz="185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sufinanciranje@udruge.vlada.hr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a popunjeni i potpisani obrazac prijave u papirnatom obliku, zajedno sa </a:t>
            </a:r>
            <a:r>
              <a:rPr lang="hr-HR" altLang="sr-Latn-RS" sz="185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cjelokupnom dokumentacijom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185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elektroničkom obliku na elektroničkom mediju 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pohranu podataka </a:t>
            </a:r>
            <a:r>
              <a:rPr lang="hr-HR" altLang="sr-Latn-RS" sz="185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adresu Ureda za </a:t>
            </a:r>
            <a:r>
              <a:rPr lang="hr-HR" altLang="sr-Latn-RS" sz="185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udruge</a:t>
            </a:r>
          </a:p>
          <a:p>
            <a:pPr algn="just"/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Sastanak 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Povjerenstva za </a:t>
            </a:r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procjenu prihvatljivosti Prijava 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sufinanciranje i dostava </a:t>
            </a:r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mišljenja ravnateljici 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Ureda za udruge </a:t>
            </a:r>
          </a:p>
          <a:p>
            <a:pPr algn="just"/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Ravnateljica Ureda za udruge donosi Odluku 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 sufinanciranju u roku od 60 dana nakon zaprimanja prijave za sufinanciranje (prema datumu urudžbiranja prijave u papirnatom obliku</a:t>
            </a:r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algn="just"/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Potpisivanje 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Ugovora o </a:t>
            </a:r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sufinanciranju najkasnije 30 dana od dana donošenja Odluke o sufinanciranju, a nakon što korisnik dostavi </a:t>
            </a:r>
            <a:r>
              <a:rPr lang="hr-HR" altLang="sr-Latn-RS" sz="185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solemniziranu</a:t>
            </a:r>
            <a:r>
              <a:rPr lang="hr-HR" altLang="sr-Latn-RS" sz="185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bjanko </a:t>
            </a:r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zadužnicu (kada je iznos sufinanciranja jednak ili veći 2.650,00 EUR)</a:t>
            </a:r>
            <a:endParaRPr lang="hr-HR" altLang="sr-Latn-RS" sz="185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Isplata sredstava: 45 dana nakon potpisivanja Ugovora o </a:t>
            </a:r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sufinanciranju, odnosno 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odmah nakon što odobreni iznos bude dostupan na proračunskoj stavci Ureda za udruge</a:t>
            </a:r>
          </a:p>
          <a:p>
            <a:pPr algn="just"/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slučaju neizvršenja obveza prema ugovaratelju: povrat </a:t>
            </a:r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sredstava</a:t>
            </a:r>
          </a:p>
          <a:p>
            <a:pPr algn="just"/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Kontakt: </a:t>
            </a:r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hlinkClick r:id="rId4"/>
              </a:rPr>
              <a:t>sufinanciranje@udruge.vlada.hr</a:t>
            </a:r>
            <a:endParaRPr lang="hr-HR" altLang="sr-Latn-RS" sz="185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9896" y="59065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Postupak</a:t>
            </a:r>
            <a:endParaRPr lang="hr-H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8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4290</TotalTime>
  <Words>797</Words>
  <Application>Microsoft Office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</vt:lpstr>
      <vt:lpstr>Wingdings</vt:lpstr>
      <vt:lpstr>Wingdings 2</vt:lpstr>
      <vt:lpstr>Office Theme</vt:lpstr>
      <vt:lpstr>Ured za udruge  Vlade Republike Hrvatske ________________________</vt:lpstr>
      <vt:lpstr>NACRT PRAVILA ZA SUFINANCIRANJE projekata organizacija civilnoga društva ugovorenih u okviru programa EU i inozemnih fondova za 2024. godinu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UZUVRH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Lendic Kasalo</dc:creator>
  <cp:lastModifiedBy>Iva Žic</cp:lastModifiedBy>
  <cp:revision>307</cp:revision>
  <cp:lastPrinted>2022-03-28T12:50:44Z</cp:lastPrinted>
  <dcterms:created xsi:type="dcterms:W3CDTF">2014-01-30T10:45:20Z</dcterms:created>
  <dcterms:modified xsi:type="dcterms:W3CDTF">2024-03-25T13:04:39Z</dcterms:modified>
</cp:coreProperties>
</file>